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7"/>
  </p:notesMasterIdLst>
  <p:sldIdLst>
    <p:sldId id="256" r:id="rId2"/>
    <p:sldId id="273" r:id="rId3"/>
    <p:sldId id="258" r:id="rId4"/>
    <p:sldId id="268" r:id="rId5"/>
    <p:sldId id="271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2" autoAdjust="0"/>
    <p:restoredTop sz="86392" autoAdjust="0"/>
  </p:normalViewPr>
  <p:slideViewPr>
    <p:cSldViewPr>
      <p:cViewPr varScale="1">
        <p:scale>
          <a:sx n="97" d="100"/>
          <a:sy n="97" d="100"/>
        </p:scale>
        <p:origin x="-20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hiver.MESA\My%20Documents\Shiver\George%20Mason%20University\HealthTech%20Net\Sept%2020%20Pres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hiver.MESA\My%20Documents\Shiver\George%20Mason%20University\HealthTech%20Net\Sept%2020%20Pres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hiver.MESA\My%20Documents\Shiver\George%20Mason%20University\HealthTech%20Net\Sept%2020%20Pres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Sheet1!$B$6</c:f>
              <c:strCache>
                <c:ptCount val="1"/>
                <c:pt idx="0">
                  <c:v>NHE</c:v>
                </c:pt>
              </c:strCache>
            </c:strRef>
          </c:tx>
          <c:marker>
            <c:symbol val="none"/>
          </c:marker>
          <c:cat>
            <c:numRef>
              <c:f>Sheet1!$C$5:$I$5</c:f>
              <c:numCache>
                <c:formatCode>General</c:formatCode>
                <c:ptCount val="7"/>
                <c:pt idx="0">
                  <c:v>1990</c:v>
                </c:pt>
                <c:pt idx="1">
                  <c:v>2000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Sheet1!$C$6:$I$6</c:f>
              <c:numCache>
                <c:formatCode>General</c:formatCode>
                <c:ptCount val="7"/>
                <c:pt idx="0">
                  <c:v>9.9</c:v>
                </c:pt>
                <c:pt idx="1">
                  <c:v>5.5</c:v>
                </c:pt>
                <c:pt idx="2">
                  <c:v>6.6</c:v>
                </c:pt>
                <c:pt idx="3">
                  <c:v>3.7</c:v>
                </c:pt>
                <c:pt idx="4">
                  <c:v>3</c:v>
                </c:pt>
                <c:pt idx="5">
                  <c:v>3.1</c:v>
                </c:pt>
                <c:pt idx="6">
                  <c:v>3.1</c:v>
                </c:pt>
              </c:numCache>
            </c:numRef>
          </c:val>
        </c:ser>
        <c:ser>
          <c:idx val="1"/>
          <c:order val="1"/>
          <c:tx>
            <c:strRef>
              <c:f>Sheet1!$B$7</c:f>
              <c:strCache>
                <c:ptCount val="1"/>
                <c:pt idx="0">
                  <c:v>GDP</c:v>
                </c:pt>
              </c:strCache>
            </c:strRef>
          </c:tx>
          <c:marker>
            <c:symbol val="none"/>
          </c:marker>
          <c:cat>
            <c:numRef>
              <c:f>Sheet1!$C$5:$I$5</c:f>
              <c:numCache>
                <c:formatCode>General</c:formatCode>
                <c:ptCount val="7"/>
                <c:pt idx="0">
                  <c:v>1990</c:v>
                </c:pt>
                <c:pt idx="1">
                  <c:v>2000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Sheet1!$C$7:$I$7</c:f>
              <c:numCache>
                <c:formatCode>General</c:formatCode>
                <c:ptCount val="7"/>
                <c:pt idx="0">
                  <c:v>6.6</c:v>
                </c:pt>
                <c:pt idx="1">
                  <c:v>4.4000000000000004</c:v>
                </c:pt>
                <c:pt idx="2">
                  <c:v>4.0999999999999996</c:v>
                </c:pt>
                <c:pt idx="3">
                  <c:v>0.9</c:v>
                </c:pt>
                <c:pt idx="4">
                  <c:v>-3.1</c:v>
                </c:pt>
                <c:pt idx="5">
                  <c:v>2.9</c:v>
                </c:pt>
                <c:pt idx="6">
                  <c:v>3.2</c:v>
                </c:pt>
              </c:numCache>
            </c:numRef>
          </c:val>
        </c:ser>
        <c:marker val="1"/>
        <c:axId val="172976000"/>
        <c:axId val="173347200"/>
      </c:lineChart>
      <c:catAx>
        <c:axId val="172976000"/>
        <c:scaling>
          <c:orientation val="minMax"/>
        </c:scaling>
        <c:axPos val="b"/>
        <c:numFmt formatCode="General" sourceLinked="1"/>
        <c:tickLblPos val="nextTo"/>
        <c:crossAx val="173347200"/>
        <c:crosses val="autoZero"/>
        <c:auto val="1"/>
        <c:lblAlgn val="ctr"/>
        <c:lblOffset val="100"/>
      </c:catAx>
      <c:valAx>
        <c:axId val="173347200"/>
        <c:scaling>
          <c:orientation val="minMax"/>
        </c:scaling>
        <c:axPos val="l"/>
        <c:majorGridlines/>
        <c:numFmt formatCode="General" sourceLinked="1"/>
        <c:tickLblPos val="nextTo"/>
        <c:crossAx val="1729760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Sheet2!$B$4</c:f>
              <c:strCache>
                <c:ptCount val="1"/>
                <c:pt idx="0">
                  <c:v>Medicare</c:v>
                </c:pt>
              </c:strCache>
            </c:strRef>
          </c:tx>
          <c:marker>
            <c:symbol val="none"/>
          </c:marker>
          <c:cat>
            <c:numRef>
              <c:f>Sheet2!$C$3:$I$3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Sheet2!$C$4:$I$4</c:f>
              <c:numCache>
                <c:formatCode>General</c:formatCode>
                <c:ptCount val="7"/>
                <c:pt idx="0">
                  <c:v>9.2000000000000011</c:v>
                </c:pt>
                <c:pt idx="1">
                  <c:v>18.8</c:v>
                </c:pt>
                <c:pt idx="2">
                  <c:v>7.4</c:v>
                </c:pt>
                <c:pt idx="3">
                  <c:v>8</c:v>
                </c:pt>
                <c:pt idx="4">
                  <c:v>6.9</c:v>
                </c:pt>
                <c:pt idx="5">
                  <c:v>4.3</c:v>
                </c:pt>
                <c:pt idx="6">
                  <c:v>6.2</c:v>
                </c:pt>
              </c:numCache>
            </c:numRef>
          </c:val>
        </c:ser>
        <c:ser>
          <c:idx val="1"/>
          <c:order val="1"/>
          <c:tx>
            <c:strRef>
              <c:f>Sheet2!$B$5</c:f>
              <c:strCache>
                <c:ptCount val="1"/>
                <c:pt idx="0">
                  <c:v>Medicaid </c:v>
                </c:pt>
              </c:strCache>
            </c:strRef>
          </c:tx>
          <c:marker>
            <c:symbol val="none"/>
          </c:marker>
          <c:cat>
            <c:numRef>
              <c:f>Sheet2!$C$3:$I$3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Sheet2!$C$5:$I$5</c:f>
              <c:numCache>
                <c:formatCode>General</c:formatCode>
                <c:ptCount val="7"/>
                <c:pt idx="0">
                  <c:v>6.4</c:v>
                </c:pt>
                <c:pt idx="1">
                  <c:v>-0.9</c:v>
                </c:pt>
                <c:pt idx="2">
                  <c:v>6.3</c:v>
                </c:pt>
                <c:pt idx="3">
                  <c:v>5.8</c:v>
                </c:pt>
                <c:pt idx="4">
                  <c:v>8.8000000000000007</c:v>
                </c:pt>
                <c:pt idx="5">
                  <c:v>5.9</c:v>
                </c:pt>
                <c:pt idx="6">
                  <c:v>2.5</c:v>
                </c:pt>
              </c:numCache>
            </c:numRef>
          </c:val>
        </c:ser>
        <c:marker val="1"/>
        <c:axId val="173354368"/>
        <c:axId val="173368448"/>
      </c:lineChart>
      <c:catAx>
        <c:axId val="173354368"/>
        <c:scaling>
          <c:orientation val="minMax"/>
        </c:scaling>
        <c:axPos val="b"/>
        <c:numFmt formatCode="General" sourceLinked="1"/>
        <c:tickLblPos val="nextTo"/>
        <c:crossAx val="173368448"/>
        <c:crosses val="autoZero"/>
        <c:auto val="1"/>
        <c:lblAlgn val="ctr"/>
        <c:lblOffset val="100"/>
      </c:catAx>
      <c:valAx>
        <c:axId val="173368448"/>
        <c:scaling>
          <c:orientation val="minMax"/>
        </c:scaling>
        <c:axPos val="l"/>
        <c:majorGridlines/>
        <c:numFmt formatCode="General" sourceLinked="1"/>
        <c:tickLblPos val="nextTo"/>
        <c:crossAx val="1733543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4615048118985131E-2"/>
          <c:y val="3.5714285714285712E-2"/>
          <c:w val="0.91109923759530143"/>
          <c:h val="0.68386904761904765"/>
        </c:manualLayout>
      </c:layout>
      <c:barChart>
        <c:barDir val="col"/>
        <c:grouping val="clustered"/>
        <c:ser>
          <c:idx val="0"/>
          <c:order val="0"/>
          <c:cat>
            <c:strRef>
              <c:f>Sheet4!$B$3:$B$53</c:f>
              <c:strCache>
                <c:ptCount val="51"/>
                <c:pt idx="0">
                  <c:v>New York</c:v>
                </c:pt>
                <c:pt idx="1">
                  <c:v>District of Columbia</c:v>
                </c:pt>
                <c:pt idx="2">
                  <c:v>Hawaii</c:v>
                </c:pt>
                <c:pt idx="3">
                  <c:v>Maryland</c:v>
                </c:pt>
                <c:pt idx="4">
                  <c:v>California</c:v>
                </c:pt>
                <c:pt idx="5">
                  <c:v>New Jersey</c:v>
                </c:pt>
                <c:pt idx="6">
                  <c:v>Connecticut</c:v>
                </c:pt>
                <c:pt idx="7">
                  <c:v>Alaska</c:v>
                </c:pt>
                <c:pt idx="8">
                  <c:v>Rhode Island</c:v>
                </c:pt>
                <c:pt idx="9">
                  <c:v>Delaware</c:v>
                </c:pt>
                <c:pt idx="10">
                  <c:v>Massachusetts</c:v>
                </c:pt>
                <c:pt idx="11">
                  <c:v>Nevada</c:v>
                </c:pt>
                <c:pt idx="12">
                  <c:v>South Carolina</c:v>
                </c:pt>
                <c:pt idx="13">
                  <c:v>Maine</c:v>
                </c:pt>
                <c:pt idx="14">
                  <c:v>Vermont</c:v>
                </c:pt>
                <c:pt idx="15">
                  <c:v>North Carolina</c:v>
                </c:pt>
                <c:pt idx="16">
                  <c:v>Virginia</c:v>
                </c:pt>
                <c:pt idx="17">
                  <c:v>Illinois</c:v>
                </c:pt>
                <c:pt idx="18">
                  <c:v>Michigan</c:v>
                </c:pt>
                <c:pt idx="19">
                  <c:v>Alabama</c:v>
                </c:pt>
                <c:pt idx="20">
                  <c:v>West Virginia</c:v>
                </c:pt>
                <c:pt idx="21">
                  <c:v>Missouri</c:v>
                </c:pt>
                <c:pt idx="22">
                  <c:v>New Hampshire</c:v>
                </c:pt>
                <c:pt idx="23">
                  <c:v>Georgia</c:v>
                </c:pt>
                <c:pt idx="24">
                  <c:v>Kentucky</c:v>
                </c:pt>
                <c:pt idx="25">
                  <c:v>Pennsylvania</c:v>
                </c:pt>
                <c:pt idx="26">
                  <c:v>Florida</c:v>
                </c:pt>
                <c:pt idx="27">
                  <c:v>Washington</c:v>
                </c:pt>
                <c:pt idx="28">
                  <c:v>Tennessee</c:v>
                </c:pt>
                <c:pt idx="29">
                  <c:v>Mississippi</c:v>
                </c:pt>
                <c:pt idx="30">
                  <c:v>New Mexico</c:v>
                </c:pt>
                <c:pt idx="31">
                  <c:v>Wyoming</c:v>
                </c:pt>
                <c:pt idx="32">
                  <c:v>Texas</c:v>
                </c:pt>
                <c:pt idx="33">
                  <c:v>Oklahoma</c:v>
                </c:pt>
                <c:pt idx="34">
                  <c:v>Minnesota</c:v>
                </c:pt>
                <c:pt idx="35">
                  <c:v>Arkansas</c:v>
                </c:pt>
                <c:pt idx="36">
                  <c:v>Ohio</c:v>
                </c:pt>
                <c:pt idx="37">
                  <c:v>Louisiana</c:v>
                </c:pt>
                <c:pt idx="38">
                  <c:v>Indiana</c:v>
                </c:pt>
                <c:pt idx="39">
                  <c:v>Oregon</c:v>
                </c:pt>
                <c:pt idx="40">
                  <c:v>Arizona</c:v>
                </c:pt>
                <c:pt idx="41">
                  <c:v>Nebraska</c:v>
                </c:pt>
                <c:pt idx="42">
                  <c:v>Wisconsin</c:v>
                </c:pt>
                <c:pt idx="43">
                  <c:v>Colorado</c:v>
                </c:pt>
                <c:pt idx="44">
                  <c:v>Kansas</c:v>
                </c:pt>
                <c:pt idx="45">
                  <c:v>Iowa</c:v>
                </c:pt>
                <c:pt idx="46">
                  <c:v>Idaho</c:v>
                </c:pt>
                <c:pt idx="47">
                  <c:v>Montana</c:v>
                </c:pt>
                <c:pt idx="48">
                  <c:v>Utah</c:v>
                </c:pt>
                <c:pt idx="49">
                  <c:v>South Dakota</c:v>
                </c:pt>
                <c:pt idx="50">
                  <c:v>North Dakota</c:v>
                </c:pt>
              </c:strCache>
            </c:strRef>
          </c:cat>
          <c:val>
            <c:numRef>
              <c:f>Sheet4!$C$3:$C$53</c:f>
              <c:numCache>
                <c:formatCode>"$"#,##0_);[Red]\("$"#,##0\)</c:formatCode>
                <c:ptCount val="51"/>
                <c:pt idx="0">
                  <c:v>8248</c:v>
                </c:pt>
                <c:pt idx="1">
                  <c:v>7043</c:v>
                </c:pt>
                <c:pt idx="2">
                  <c:v>6756</c:v>
                </c:pt>
                <c:pt idx="3">
                  <c:v>6475</c:v>
                </c:pt>
                <c:pt idx="4">
                  <c:v>6402</c:v>
                </c:pt>
                <c:pt idx="5">
                  <c:v>6025</c:v>
                </c:pt>
                <c:pt idx="6">
                  <c:v>5691</c:v>
                </c:pt>
                <c:pt idx="7">
                  <c:v>5606</c:v>
                </c:pt>
                <c:pt idx="8">
                  <c:v>5161</c:v>
                </c:pt>
                <c:pt idx="9">
                  <c:v>5137</c:v>
                </c:pt>
                <c:pt idx="10">
                  <c:v>4912</c:v>
                </c:pt>
                <c:pt idx="11">
                  <c:v>4346</c:v>
                </c:pt>
                <c:pt idx="12">
                  <c:v>4163</c:v>
                </c:pt>
                <c:pt idx="13">
                  <c:v>4099</c:v>
                </c:pt>
                <c:pt idx="14">
                  <c:v>4086</c:v>
                </c:pt>
                <c:pt idx="15">
                  <c:v>4056</c:v>
                </c:pt>
                <c:pt idx="16">
                  <c:v>4043</c:v>
                </c:pt>
                <c:pt idx="17">
                  <c:v>3995</c:v>
                </c:pt>
                <c:pt idx="18">
                  <c:v>3926</c:v>
                </c:pt>
                <c:pt idx="19">
                  <c:v>3882</c:v>
                </c:pt>
                <c:pt idx="20">
                  <c:v>3882</c:v>
                </c:pt>
                <c:pt idx="21">
                  <c:v>3847</c:v>
                </c:pt>
                <c:pt idx="22">
                  <c:v>3798</c:v>
                </c:pt>
                <c:pt idx="23">
                  <c:v>3774</c:v>
                </c:pt>
                <c:pt idx="24">
                  <c:v>3762</c:v>
                </c:pt>
                <c:pt idx="25">
                  <c:v>3732</c:v>
                </c:pt>
                <c:pt idx="26">
                  <c:v>3727</c:v>
                </c:pt>
                <c:pt idx="27">
                  <c:v>3671</c:v>
                </c:pt>
                <c:pt idx="28">
                  <c:v>3668</c:v>
                </c:pt>
                <c:pt idx="29">
                  <c:v>3597</c:v>
                </c:pt>
                <c:pt idx="30">
                  <c:v>3579</c:v>
                </c:pt>
                <c:pt idx="31">
                  <c:v>3574</c:v>
                </c:pt>
                <c:pt idx="32">
                  <c:v>3570</c:v>
                </c:pt>
                <c:pt idx="33">
                  <c:v>3475</c:v>
                </c:pt>
                <c:pt idx="34">
                  <c:v>3461</c:v>
                </c:pt>
                <c:pt idx="35">
                  <c:v>3457</c:v>
                </c:pt>
                <c:pt idx="36">
                  <c:v>3435</c:v>
                </c:pt>
                <c:pt idx="37">
                  <c:v>3351</c:v>
                </c:pt>
                <c:pt idx="38">
                  <c:v>3151</c:v>
                </c:pt>
                <c:pt idx="39">
                  <c:v>3136</c:v>
                </c:pt>
                <c:pt idx="40">
                  <c:v>3129</c:v>
                </c:pt>
                <c:pt idx="41">
                  <c:v>3118</c:v>
                </c:pt>
                <c:pt idx="42">
                  <c:v>3003</c:v>
                </c:pt>
                <c:pt idx="43">
                  <c:v>2904</c:v>
                </c:pt>
                <c:pt idx="44">
                  <c:v>2861</c:v>
                </c:pt>
                <c:pt idx="45">
                  <c:v>2709</c:v>
                </c:pt>
                <c:pt idx="46">
                  <c:v>2551</c:v>
                </c:pt>
                <c:pt idx="47">
                  <c:v>2460</c:v>
                </c:pt>
                <c:pt idx="48">
                  <c:v>2455</c:v>
                </c:pt>
                <c:pt idx="49">
                  <c:v>2445</c:v>
                </c:pt>
                <c:pt idx="50">
                  <c:v>2426</c:v>
                </c:pt>
              </c:numCache>
            </c:numRef>
          </c:val>
        </c:ser>
        <c:axId val="178837760"/>
        <c:axId val="178847744"/>
      </c:barChart>
      <c:catAx>
        <c:axId val="178837760"/>
        <c:scaling>
          <c:orientation val="minMax"/>
        </c:scaling>
        <c:axPos val="b"/>
        <c:tickLblPos val="nextTo"/>
        <c:crossAx val="178847744"/>
        <c:crosses val="autoZero"/>
        <c:auto val="1"/>
        <c:lblAlgn val="ctr"/>
        <c:lblOffset val="100"/>
      </c:catAx>
      <c:valAx>
        <c:axId val="178847744"/>
        <c:scaling>
          <c:orientation val="minMax"/>
        </c:scaling>
        <c:axPos val="l"/>
        <c:majorGridlines/>
        <c:numFmt formatCode="&quot;$&quot;#,##0_);[Red]\(&quot;$&quot;#,##0\)" sourceLinked="1"/>
        <c:tickLblPos val="nextTo"/>
        <c:crossAx val="178837760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C9915-0644-4CD8-83CD-6491C032AA36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3A9E5-7941-45FA-923D-C0D3D2880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3A9E5-7941-45FA-923D-C0D3D288087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3A9E5-7941-45FA-923D-C0D3D288087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73138"/>
            <a:ext cx="7772400" cy="1144587"/>
          </a:xfrm>
        </p:spPr>
        <p:txBody>
          <a:bodyPr lIns="92075" tIns="46038" rIns="92075" bIns="46038"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95600"/>
            <a:ext cx="6400800" cy="1752600"/>
          </a:xfrm>
        </p:spPr>
        <p:txBody>
          <a:bodyPr lIns="92075" tIns="46038" rIns="92075" bIns="46038"/>
          <a:lstStyle>
            <a:lvl1pPr marL="0" indent="0" algn="ctr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0255" name="Picture 15" descr="GrayCurv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4333875"/>
            <a:ext cx="5029200" cy="2524125"/>
          </a:xfrm>
          <a:prstGeom prst="rect">
            <a:avLst/>
          </a:prstGeom>
          <a:noFill/>
        </p:spPr>
      </p:pic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0" y="2133600"/>
            <a:ext cx="9144000" cy="1031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465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CDC06FC0-DD74-4FB3-84ED-BE0B53D97167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2" name="Picture 18" descr="GMU_PLogo_RGB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318125"/>
            <a:ext cx="2144712" cy="1376363"/>
          </a:xfrm>
          <a:prstGeom prst="rect">
            <a:avLst/>
          </a:prstGeom>
          <a:noFill/>
        </p:spPr>
      </p:pic>
      <p:sp>
        <p:nvSpPr>
          <p:cNvPr id="13" name="Text Box 20"/>
          <p:cNvSpPr txBox="1">
            <a:spLocks noChangeArrowheads="1"/>
          </p:cNvSpPr>
          <p:nvPr userDrawn="1"/>
        </p:nvSpPr>
        <p:spPr bwMode="auto">
          <a:xfrm>
            <a:off x="3289300" y="6348413"/>
            <a:ext cx="32049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6600"/>
                </a:solidFill>
              </a:rPr>
              <a:t>Where</a:t>
            </a:r>
            <a:r>
              <a:rPr lang="en-US" sz="1800" b="1" baseline="0" dirty="0" smtClean="0">
                <a:solidFill>
                  <a:srgbClr val="006600"/>
                </a:solidFill>
              </a:rPr>
              <a:t> Innovation Is Tradition</a:t>
            </a:r>
            <a:endParaRPr lang="en-US" sz="18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35907D-4555-4C21-A4AE-29A6EEBB12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AA29CD-5C55-4FAC-B4D0-7ABD68B1A4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3716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B3DF80-2492-4947-999B-5A73EC95CD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028A33-74B8-4EA4-B590-FDB5C55CB1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CB1B59-91B1-44B8-AEB3-F7B71F6B2B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B1A9BE-1DE0-4630-8666-336DC1A02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6AC09E-ED19-4FA8-97C3-DC7C8F96FE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721F89-F086-4317-9B87-389BDBD5ED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0C0C0"/>
            </a:gs>
            <a:gs pos="50000">
              <a:srgbClr val="FFFFFF"/>
            </a:gs>
            <a:gs pos="100000">
              <a:srgbClr val="C0C0C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3" name="Picture 17" descr="GrayCurve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4333875"/>
            <a:ext cx="5029200" cy="2524125"/>
          </a:xfrm>
          <a:prstGeom prst="rect">
            <a:avLst/>
          </a:prstGeom>
          <a:noFill/>
        </p:spPr>
      </p:pic>
      <p:sp>
        <p:nvSpPr>
          <p:cNvPr id="923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465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CDC06FC0-DD74-4FB3-84ED-BE0B53D97167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1031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815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27063" y="80963"/>
            <a:ext cx="81534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9234" name="Picture 18" descr="GMU_PLogo_RGB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318125"/>
            <a:ext cx="2144712" cy="1376363"/>
          </a:xfrm>
          <a:prstGeom prst="rect">
            <a:avLst/>
          </a:prstGeom>
          <a:noFill/>
        </p:spPr>
      </p:pic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289300" y="6348413"/>
            <a:ext cx="32049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6600"/>
                </a:solidFill>
              </a:rPr>
              <a:t>Where</a:t>
            </a:r>
            <a:r>
              <a:rPr lang="en-US" sz="1800" b="1" baseline="0" dirty="0" smtClean="0">
                <a:solidFill>
                  <a:srgbClr val="006600"/>
                </a:solidFill>
              </a:rPr>
              <a:t> Innovation Is Tradition</a:t>
            </a:r>
            <a:endParaRPr lang="en-US" sz="1800" b="1" dirty="0">
              <a:solidFill>
                <a:srgbClr val="0066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•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jpeg"/><Relationship Id="rId14" Type="http://schemas.openxmlformats.org/officeDocument/2006/relationships/hyperlink" Target="http://www.youtube.com/watch?v=vcdzP4dX-d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HealthTech</a:t>
            </a:r>
            <a:r>
              <a:rPr lang="en-US" b="1" dirty="0" smtClean="0"/>
              <a:t> Net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September 20, 2013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John M. (Jay) Shiver, MHA, LFACHE, FAAMA</a:t>
            </a:r>
          </a:p>
          <a:p>
            <a:r>
              <a:rPr lang="en-US" sz="2000" dirty="0" smtClean="0"/>
              <a:t>Assistant Professor </a:t>
            </a:r>
          </a:p>
          <a:p>
            <a:r>
              <a:rPr lang="en-US" sz="2000" dirty="0" smtClean="0"/>
              <a:t>Health Administration and Policy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Partisanship Hurts</a:t>
            </a:r>
          </a:p>
          <a:p>
            <a:r>
              <a:rPr lang="en-US" dirty="0" smtClean="0"/>
              <a:t>	 We all seem to agree we can’t stay the course</a:t>
            </a:r>
          </a:p>
          <a:p>
            <a:endParaRPr lang="en-US" dirty="0" smtClean="0"/>
          </a:p>
          <a:p>
            <a:r>
              <a:rPr lang="en-US" dirty="0" smtClean="0"/>
              <a:t>	This issue is too large for fear mongering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	There’s a model to work with, start there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905000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/>
            <a:r>
              <a:rPr lang="en-US" sz="2800" b="1" dirty="0" smtClean="0"/>
              <a:t>Clinicians  need lead the effort</a:t>
            </a:r>
          </a:p>
          <a:p>
            <a:pPr marL="914400" lvl="1" indent="-514350">
              <a:buNone/>
            </a:pPr>
            <a:r>
              <a:rPr lang="en-US" sz="2400" dirty="0" smtClean="0"/>
              <a:t>   This is a complex science </a:t>
            </a:r>
          </a:p>
          <a:p>
            <a:pPr marL="914400" lvl="1" indent="-514350">
              <a:buNone/>
            </a:pPr>
            <a:r>
              <a:rPr lang="en-US" sz="2400" dirty="0" smtClean="0"/>
              <a:t>   Financial bullying starts a fight</a:t>
            </a:r>
          </a:p>
          <a:p>
            <a:pPr marL="914400" lvl="1" indent="-514350">
              <a:buNone/>
            </a:pPr>
            <a:r>
              <a:rPr lang="en-US" sz="2400" dirty="0" smtClean="0"/>
              <a:t>   Those in the trenches, physicians especially, know the total costs of care and the consequences</a:t>
            </a:r>
          </a:p>
          <a:p>
            <a:pPr marL="914400" lvl="1" indent="-514350">
              <a:buNone/>
            </a:pPr>
            <a:r>
              <a:rPr lang="en-US" sz="2400" dirty="0" smtClean="0"/>
              <a:t>   Give them truthful, transparent financial and quality data</a:t>
            </a:r>
          </a:p>
          <a:p>
            <a:pPr marL="914400" lvl="1" indent="-514350">
              <a:buNone/>
            </a:pPr>
            <a:r>
              <a:rPr lang="en-US" sz="2400" dirty="0" smtClean="0"/>
              <a:t>   Keep the financial incentives focused on quality and outcomes </a:t>
            </a:r>
          </a:p>
          <a:p>
            <a:r>
              <a:rPr lang="en-US" sz="2800" dirty="0" smtClean="0"/>
              <a:t>	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905000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/>
            <a:r>
              <a:rPr lang="en-US" b="1" dirty="0" smtClean="0"/>
              <a:t>Solutions may not be universal</a:t>
            </a:r>
          </a:p>
          <a:p>
            <a:pPr marL="914400" lvl="1" indent="-514350">
              <a:buNone/>
            </a:pPr>
            <a:r>
              <a:rPr lang="en-US" dirty="0" smtClean="0"/>
              <a:t>  Healthcare is local but there are unjustifiable variations</a:t>
            </a:r>
          </a:p>
          <a:p>
            <a:pPr marL="914400" lvl="1" indent="-514350">
              <a:buNone/>
            </a:pPr>
            <a:r>
              <a:rPr lang="en-US" dirty="0" smtClean="0"/>
              <a:t>  Local cultural differences do influence health</a:t>
            </a:r>
          </a:p>
          <a:p>
            <a:pPr marL="914400" lvl="1" indent="-514350">
              <a:buNone/>
            </a:pPr>
            <a:r>
              <a:rPr lang="en-US" dirty="0" smtClean="0"/>
              <a:t>  Local financial issues matter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905000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/>
            <a:r>
              <a:rPr lang="en-US" b="1" dirty="0" smtClean="0"/>
              <a:t>Engage the consumers </a:t>
            </a:r>
          </a:p>
          <a:p>
            <a:pPr marL="514350" indent="-514350"/>
            <a:r>
              <a:rPr lang="en-US" dirty="0" smtClean="0"/>
              <a:t>	Personal responsibility will come into play</a:t>
            </a:r>
          </a:p>
          <a:p>
            <a:pPr marL="514350" indent="-514350"/>
            <a:r>
              <a:rPr lang="en-US" dirty="0" smtClean="0"/>
              <a:t>	We saw what fear of change can do before:</a:t>
            </a:r>
          </a:p>
          <a:p>
            <a:pPr marL="514350" indent="-514350"/>
            <a:r>
              <a:rPr lang="en-US" dirty="0" smtClean="0"/>
              <a:t>		remember the “death panels?”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981200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Closing thoughts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</a:t>
            </a:r>
            <a:r>
              <a:rPr lang="en-US" dirty="0" err="1" smtClean="0"/>
              <a:t>ain’t</a:t>
            </a:r>
            <a:r>
              <a:rPr lang="en-US" dirty="0" smtClean="0"/>
              <a:t> no  magic silver bullet </a:t>
            </a:r>
          </a:p>
          <a:p>
            <a:r>
              <a:rPr lang="en-US" dirty="0" smtClean="0"/>
              <a:t>There are opportunities out there</a:t>
            </a:r>
          </a:p>
          <a:p>
            <a:r>
              <a:rPr lang="en-US" dirty="0" smtClean="0"/>
              <a:t>Society needs your help </a:t>
            </a:r>
          </a:p>
          <a:p>
            <a:r>
              <a:rPr lang="en-US" dirty="0" smtClean="0"/>
              <a:t>Technology will play a lead role</a:t>
            </a:r>
          </a:p>
          <a:p>
            <a:r>
              <a:rPr lang="en-US" dirty="0" smtClean="0"/>
              <a:t>Focus on outcomes</a:t>
            </a:r>
            <a:endParaRPr lang="en-US" dirty="0"/>
          </a:p>
        </p:txBody>
      </p:sp>
      <p:pic>
        <p:nvPicPr>
          <p:cNvPr id="1027" name="Picture 3" descr="C:\Documents and Settings\jshiver.MESA\My Documents\My Pictures\wiza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066800"/>
            <a:ext cx="22098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“New” Healthcare</a:t>
            </a:r>
            <a:endParaRPr lang="en-US" dirty="0"/>
          </a:p>
        </p:txBody>
      </p:sp>
      <p:pic>
        <p:nvPicPr>
          <p:cNvPr id="25602" name="Picture 2" descr="C:\Documents and Settings\jshiver.MESA\My Documents\My Pictures\doctalker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905000"/>
            <a:ext cx="1965961" cy="914400"/>
          </a:xfrm>
          <a:prstGeom prst="rect">
            <a:avLst/>
          </a:prstGeom>
          <a:noFill/>
        </p:spPr>
      </p:pic>
      <p:pic>
        <p:nvPicPr>
          <p:cNvPr id="25603" name="Picture 3" descr="C:\Documents and Settings\jshiver.MESA\My Documents\My Pictures\skyp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276600"/>
            <a:ext cx="920496" cy="914400"/>
          </a:xfrm>
          <a:prstGeom prst="rect">
            <a:avLst/>
          </a:prstGeom>
          <a:noFill/>
        </p:spPr>
      </p:pic>
      <p:sp>
        <p:nvSpPr>
          <p:cNvPr id="25605" name="AutoShape 5" descr="data:image/jpeg;base64,/9j/4AAQSkZJRgABAQAAAQABAAD/2wCEAAkGBwgHBgkIBwgKCgkLDRYPDQwMDRsUFRAWIB0iIiAdHx8kKDQsJCYxJx8fLT0tMTU3Ojo6Iys/RD84QzQ5OjcBCgoKDQwNGg8PGjclHyU3Nzc3Nzc3Nzc3Nzc3Nzc3Nzc3Nzc3Nzc3Nzc3Nzc3Nzc3Nzc3Nzc3Nzc3Nzc3Nzc3N//AABEIAJYAlwMBEQACEQEDEQH/xAAcAAACAgMBAQAAAAAAAAAAAAAAAQIGBAUHAwj/xABCEAABAwIEBAMEBgUMAwAAAAABAAIDBBEFEhNhBgchMUFRcRQigZEjMkJiobIIFRai0SRSc3SCkpSxs8HC0hc2N//EABkBAQEAAwEAAAAAAAAAAAAAAAABAgMEBf/EACoRAQADAAEEAQIFBQEAAAAAAAABAhEDBBIhMXEFQRMUIiNRMkKBoeFh/9oADAMBAAIRAxEAPwCw6K9B5x6KCWiop6SCQiQGlsoo0tkBpbIHpbKg0tkQaWyKWlsgRhRC0UC0tkBpbIg0tkVHSVRExbIazxEoiYi6IqWjsgYhU1UtHZTQ9FNBopoNFNUaKaDSTUGkmhaSaDS2TQtHZXQtHZULR2QLRQLRRETCgzREpomIlFSESCQiUUxEhhiIKasHpJqjSTQaSaDSTQaSaAxJoWkqxwtJDC0kCMSIWkqI6SAMaujJEax0TEfRTVxIRqTK4lppq4YjTTD01NU9PZNBk2TTBk2TTBk2TQaeyaDTTTC01dTC001cLTU1MIxqxKYNNXTEdNEwjGrpjIDFhrLEsimrieRFw8imrhhiLh5FNMGRNDyJpgyJpgyJqlkTTBkTUwZFTCyIYMiuphFimmI5FdMBYiYjkV1MewYsdZp5EMSyKaoyouJZVNXBlUMPKhgyoDKgeVDCyoYMiGFkQwFiJgyK6YRarphZVEwixXTCyIY9A1TVSsosJWRQAop2QFkDsgLICyAsgLICyAsgVkBZAWTULKqEWpoWUINLxc6vhwqWfDaqanmgY6QFjWkPsL2dcHwHSy2cPZ3xF42JaueL9k2pOTCu8v8AFcZxqpmmrsSmlip3NGiGMAdcHq7pe3TwXR1fHx8WRWPbl6Pl5OXZtb06CbNBJIAHUk+C4XoNfgmNUOOQSzYdKXsikMbszbdf4LZycduOYizDi5acsTNZePFBqY8LmmpayWjdCx0hlja1w6An3gQenonFndGxunNExSZicxXOX2IYzi4fW4lXTywh5YyLKwNNh1J6XPewt4gro6uvHxzFaQ5ejvy8sTe8+F7suN34o3MXEcVweOKsw+vmgY+QRGLKwtPQm4uL+HX1XX0lKck9tocHW3vxRF62WXhieqqsBoZq92apfC10hy279R087EXXPyxWOSYr6dXDNrcdZt7eHGntreHa2XDa2eiqIIXzMmia13VrSbEOB6G2xWuW2HFeXnNPHZOLaKn4ixM1GH1J0XB8bGhjnfVdcAeNh6EqLj6FsskwWQfOXG3NjiB3E9e3h7FTBhsT9OAMjY4ODehdcg3ubn0ssVXvnJjHEHD9HBi2CYxUU0bpmwup9ONzOrXHMCW3v06i6orPD2L8ysdwqHEqfiOkiglc5rBLDd3umx6NjKgzZazmjRAyQ43h1c4dohGAXemdjb/NDwnwxznqRX/q7i+hjpJc2mamNhYIndvpGE3Av3I+SumOm8OyV8gn9vlErS4GJ1wbg3PQjpa1vxVhjLYYpFq4dUR/zo3D8Csqz5hjaNiXPuTj7vxVh8oXD99d/wBQ/tl5n0z+6PhYuP8AEpYcPiwmhP8ALsSdpM+6z7Tthbp81zdNSJt329Q6+qvMVjjr7t4aDlW+SixbFsJntnZZ9h2u1xabfNq6Ouy1a8kOb6ftL345+zc80MQdTcPtoobmeulEYaO5aOp/2HxWno67yd0+ob+uvNeLtj3PhmYU+g4UwGkirpmxuyhjWtF3yv8AENaOpJJK127ufkmYbqdvBxVrKTeM6BmJQUNbSV9FJOQIXVMIa19zYdnG3XzCflrds2iYnGP5qkXitomNV7mO44nxFguBx3OY6kgHgHG3+TXLo6T9HHbkc3W/uctOJZaniKhwtns0EFXXTRdJIaCAymPZxHQHYm65a8NreZ8fLsvz0p495/DEqOI8Px/hXG3ULpGyRUUwkhlblez6N3cJy8N+Kf1HDz05v6fs+X4sDrJeHZsdiAdSwVLaeS18zCRcO9Ow9StLofTPKriwcV8KwzTvHt9LaCqb45h9V39odfW/kqkvHm7xV+zHCcwp5MuIV14KUeIv9Zw9AfmQoQ+d+MeG5OGKuio6h5dUTUTKiZpH1HOLhlHpb53RXbOe4DuXtO89/aIiPkVRsORTGu5d0ZLQfppu4++UhJX2ekgmYWyxMcN2ojiXPnhWGno6fG6ZlpGSCGYj7TCDlJ3BFvQjyUWFr5D4zLivBQp6g5pcPnNO1x7mOwc35XI9AFYSYdFlGZhHn0VRy3lK8U2JYnHK4NDIAXEnoMrjc/ivS67zWsvJ+nT22vEtzw4x3EePVWPTtdoG8NI1w+rEOhPqT/yXPzft0jij/Lr6f93knmn4hgRn9Vc1mDo1lY2395tvzNW3O/pPhon9vrflPiGrixDjovqCTQYHT60u7h1t63LR8E4qzXg8e7HLaL9Ts+qQXDrm4hNNxNj1VFTNe4x05kkDRDGPBl+xPb5+ax54msRwccfLPp5i0zz8k/DzqIDxJxLQy0lPLDhdG4abpGlrqh2YEkA/ZNm9fIHx6JW0dPxTE/1SWpbqeaLR4rDDknqsY5hVj6OQsbFmiMzR1jY33CW/eJuAd7+C3fp4umju+7TE25urma/Gug0eBU0NKyNwLGt6tYxxAbufM+ZK8y1ptOy9Wta0jI8OdYK/2ms4xq6c/wAmdRVNrdjfMW/gCu/q/wBPDSs+3m9FPdz3vX01/JXCYMY5fY1SVTM8M1Y5j2+JGmztuL3G6856qo8E4xUctuP5qLE5LUTn+z1hAPVh6skA+IPoSgt1HOeZPNB2IxnUwTBg0UzS3o9x7Hr5uBd6NCCs/pAMEfG1Owdhh8f55EF952uz8s6J3nLAf3SiNryI/wDnVH/TTfnKEuhKo5tz+qYoOA3RSEB9RUxxsHiSCXH8GlRYaz9HOmkj4bxGoc0hk1XZlx3DWtuR8Tb4FWCXV3fVKrGPbh9K2sdxBiOGULsntkslPK631Yw+7j8m/Jezbsjire32eDSLzzWpX7+P9uyYNQxUFDFBEzI1rQAPIDsvHtabT3S92lYpEVj0oXNBslDi+F4pTgCWNxsSPFpDhf5ld/RZatqS836htb05IaowT/sRiWKT3NTiNU18ju3uZ/8Atf4WWyLR+YrT7RDV2z+VtyT7tP8ApbOEMDoqjA6GsgbTNeYRnmbE0yB32ruPUdVx9RyX/EtEy7+lpx/hVmIj09K/EIWST4fgDxLV5T7TW3zCnFuoB8ZPIeHcqU4u3Lckf4/leTlm204/f3n+P+tZykpY30FXWnrI6fIT6NBH4uK39fM91Y/8c/02sdlrffW645x19LS/qnDbyYnWNLWtZ3iYe7j5dO3z8Fp6bii099vUN/VcsxHZTzaWsosFZgvAmLXIzOopnPk7BztM9th2Cw6jmnlvrZ03B+DTtaP9HKRp4WxKIEZm12YjYxst+UrQ6GNzp4InxWalxHCo2GqZeN7S4Nzs7jqfEG/wOyqLdyr4Zbw5w1TwyBpqX3knePF579fICw+CEuR/pCf+8w/1CP8APIoq585ZM3KzCnNPR76f/TJVRm8iMaw39io6B1dTx1cE0hfC+QNcAXXBsfDr3SBdsZ4u4dwWB0mJYxRxWbcRiUOe70aOpQxw/ifEsV5s8RQx4ZTy02CUji1kko91t+73eBefBo/iVFdx4SwaDAsDpaCmaWxwsDW5u53NvEm5O5WTGZbMm4IWTDVYwfhuOkxusr3REGdxJLn5u5uQOnQE+q2X5r3rFJ9Q1cfBSl5vHuVqutTc0HF+Btx2kihcxzgx4eMr8pBsR3sfAlbOLltxTtWrm4ac1e2z3dgsbsCGHmNmXIG6ZHu2tayx77d3dvln2V7ezPCqQcDaUj2CGpEbj1Z7WRGfUAXPzXRPWck/aHLXoeKvqZz5WvCsBhoaURNYxlh7rI22a0+dvE7nqua1ptOzPl11rWkZEeGopOG6jDqqodQyVdMyY3e2lmaGO3s5pt8LLbbnm0RF4icao6etZmaTMb/DY4Zw5DBI6WVli83f7xe+Q/feerlrve1vEtlOOtPUJ8WYGzHsM9hkbK6An34mVD4mvHk7KRmGx6LBsiWk4P4FpeGsRNVQ0z6YuFniOslLZO/1mk2da5tfsmGrrNDFO0NmY14HgQiJANYyzGgAdgmGubYxyxoMUxCWsq6J9TNIfelnrpnOPzP4KYutpLwPTT8KjApacyUrXhzIZqqR4ZbtlcTdo2HRXDVc/wDEOE+OEt/xkimGs2h5VYPTvDhhVGOt/pnvlt8HGyuGrrhOBUmHRxtYxv0YsxrWhrGD7rR0CYmtrmVRjh6zxr1IPUXTzqYaeZMXTzIunmQGZTDRdXDTzJijMmAzJgMymAzJgWZMTSzJgMyuAzImlmVw0i5MNYQkWzGjUxIpjLUhIpi6eomLpiQKYaedMNPOi6M6YaM6YaYfuphpZ0w0Z0w0Z1cNGcJhpZwmJoMiYaWdMNLUVw0tRMTWtbKtuNHcmJd0xe5MS7rHF7ktVMXUhKFMXRqphqWqmLo1Uw0aimGjUTDRqpho1Uw0aqYmjVTDS1VcO4jKmGlqjzTE7kTLurhpGVXE1qWzbrdjn16CXdTGWpiZTF1LW3UxdSE26YaYmTF09ZTF7j1t0w0a26YaNZMNGsFMNGsEw0ayuJpayYaNZXDS1lMNLW3VxNRM26YaRmVxNagTrY1pibomKmJt1MXUhNupimJ91MD1t1cU9bdTA9bdAa26A1t0BrKA1t1QayBa26A1t1cCMyYha+6YEZ90wRM26YmtOJ91mwSE+6KkKjdBIT7oupCfdRT190Ue0HzTA9fdTAa+6uB+0bpiFr7pijX3UxBr7q4pGfdAe0boEZ90C10QtfdVNIz7oNSJCspTEtUqLiYkKi4eqUDEpsgYlKA1SgNUop6pQGqVAapQwapVMLVKINUoDVKBapQBlNkC1SgWoVTH/9k="/>
          <p:cNvSpPr>
            <a:spLocks noChangeAspect="1" noChangeArrowheads="1"/>
          </p:cNvSpPr>
          <p:nvPr/>
        </p:nvSpPr>
        <p:spPr bwMode="auto">
          <a:xfrm>
            <a:off x="0" y="-947738"/>
            <a:ext cx="1438275" cy="1428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606" name="Picture 6" descr="C:\Documents and Settings\jshiver.MESA\My Documents\My Pictures\web md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1676400"/>
            <a:ext cx="997204" cy="990600"/>
          </a:xfrm>
          <a:prstGeom prst="rect">
            <a:avLst/>
          </a:prstGeom>
          <a:noFill/>
        </p:spPr>
      </p:pic>
      <p:pic>
        <p:nvPicPr>
          <p:cNvPr id="25609" name="Picture 9" descr="C:\Documents and Settings\jshiver.MESA\My Documents\My Pictures\minute clinic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00600" y="1981200"/>
            <a:ext cx="1368490" cy="609600"/>
          </a:xfrm>
          <a:prstGeom prst="rect">
            <a:avLst/>
          </a:prstGeom>
          <a:noFill/>
        </p:spPr>
      </p:pic>
      <p:pic>
        <p:nvPicPr>
          <p:cNvPr id="25610" name="Picture 10" descr="C:\Documents and Settings\jshiver.MESA\My Documents\My Pictures\mli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29400" y="1828800"/>
            <a:ext cx="1384557" cy="914400"/>
          </a:xfrm>
          <a:prstGeom prst="rect">
            <a:avLst/>
          </a:prstGeom>
          <a:noFill/>
        </p:spPr>
      </p:pic>
      <p:pic>
        <p:nvPicPr>
          <p:cNvPr id="25615" name="Picture 15" descr="http://hbx.dc.gov/sites/default/files/styles/agency_home_featured_rotator/public/dc/sites/Health%20Benefit%20Exchange%20Authority/featured_content/images/slider2.jpg?itok=cW4frrcX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05600" y="3048000"/>
            <a:ext cx="2159391" cy="1143000"/>
          </a:xfrm>
          <a:prstGeom prst="rect">
            <a:avLst/>
          </a:prstGeom>
          <a:noFill/>
        </p:spPr>
      </p:pic>
      <p:pic>
        <p:nvPicPr>
          <p:cNvPr id="25617" name="Picture 17" descr="http://www.baltimoresun.com/media/photo/2012-08/71934478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57600" y="3276600"/>
            <a:ext cx="2696494" cy="762000"/>
          </a:xfrm>
          <a:prstGeom prst="rect">
            <a:avLst/>
          </a:prstGeom>
          <a:noFill/>
        </p:spPr>
      </p:pic>
      <p:pic>
        <p:nvPicPr>
          <p:cNvPr id="25618" name="Picture 18" descr="C:\Documents and Settings\jshiver.MESA\My Documents\My Pictures\health Ins org.bmp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38400" y="3276600"/>
            <a:ext cx="895350" cy="895350"/>
          </a:xfrm>
          <a:prstGeom prst="rect">
            <a:avLst/>
          </a:prstGeom>
          <a:noFill/>
        </p:spPr>
      </p:pic>
      <p:pic>
        <p:nvPicPr>
          <p:cNvPr id="25619" name="Picture 19" descr="C:\Documents and Settings\jshiver.MESA\My Documents\My Pictures\telerad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62000" y="4648200"/>
            <a:ext cx="1674876" cy="533400"/>
          </a:xfrm>
          <a:prstGeom prst="rect">
            <a:avLst/>
          </a:prstGeom>
          <a:noFill/>
        </p:spPr>
      </p:pic>
      <p:pic>
        <p:nvPicPr>
          <p:cNvPr id="25621" name="Picture 21" descr="Philips eICU Program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43200" y="4572000"/>
            <a:ext cx="1173480" cy="1066800"/>
          </a:xfrm>
          <a:prstGeom prst="rect">
            <a:avLst/>
          </a:prstGeom>
          <a:noFill/>
        </p:spPr>
      </p:pic>
      <p:pic>
        <p:nvPicPr>
          <p:cNvPr id="25622" name="Picture 22" descr="C:\Documents and Settings\jshiver.MESA\My Documents\My Pictures\Archimedes_full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43400" y="4572000"/>
            <a:ext cx="2388830" cy="1219200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438400" y="5867400"/>
            <a:ext cx="670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4"/>
              </a:rPr>
              <a:t>http://www.youtube.com/watch?v=vcdzP4dX-dE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Thidwick</a:t>
            </a:r>
            <a:r>
              <a:rPr lang="en-US" dirty="0" smtClean="0"/>
              <a:t> – our healthcare system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143000"/>
            <a:ext cx="6371740" cy="4480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7772400" cy="381000"/>
          </a:xfrm>
        </p:spPr>
        <p:txBody>
          <a:bodyPr/>
          <a:lstStyle/>
          <a:p>
            <a:r>
              <a:rPr lang="en-US" sz="1600" b="1" dirty="0" smtClean="0"/>
              <a:t>Everything Costs More Why is this any Different? </a:t>
            </a:r>
            <a:endParaRPr lang="en-US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ost of Health Care by Country | National Geograph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57200"/>
            <a:ext cx="4975383" cy="6027217"/>
          </a:xfrm>
          <a:prstGeom prst="rect">
            <a:avLst/>
          </a:prstGeom>
          <a:noFill/>
        </p:spPr>
      </p:pic>
      <p:sp>
        <p:nvSpPr>
          <p:cNvPr id="5" name="Oval Callout 4"/>
          <p:cNvSpPr/>
          <p:nvPr/>
        </p:nvSpPr>
        <p:spPr bwMode="auto">
          <a:xfrm flipH="1">
            <a:off x="5562600" y="838200"/>
            <a:ext cx="1981200" cy="883919"/>
          </a:xfrm>
          <a:prstGeom prst="wedgeEllipseCallout">
            <a:avLst>
              <a:gd name="adj1" fmla="val 57738"/>
              <a:gd name="adj2" fmla="val 15463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This </a:t>
            </a:r>
            <a:r>
              <a:rPr lang="en-US" sz="1400" dirty="0" smtClean="0"/>
              <a:t>cost is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 covered somewhere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000000"/>
                </a:solidFill>
                <a:latin typeface="Calibri"/>
              </a:rPr>
              <a:t>Growth Per Capita, Compared to Prior Year</a:t>
            </a:r>
            <a:br>
              <a:rPr lang="en-US" sz="2800" b="1" dirty="0" smtClean="0">
                <a:solidFill>
                  <a:srgbClr val="000000"/>
                </a:solidFill>
                <a:latin typeface="Calibri"/>
              </a:rPr>
            </a:b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4160520"/>
          <a:ext cx="8153400" cy="117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</a:tblGrid>
              <a:tr h="163286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3286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b"/>
                </a:tc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NHE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</a:t>
                      </a:r>
                    </a:p>
                  </a:txBody>
                  <a:tcPr marL="0" marR="0" marT="0" marB="0" anchor="b"/>
                </a:tc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GDP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3.2</a:t>
                      </a:r>
                    </a:p>
                  </a:txBody>
                  <a:tcPr marL="0" marR="0" marT="0" marB="0" anchor="b"/>
                </a:tc>
              </a:tr>
              <a:tr h="16328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3286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NHE = National Health Expenditures   GDP= Gross Domestic Product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37160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Source: Hartman et al. "National Health Spending in 2011" Health Affairs Jan 2013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1219200" y="1143000"/>
          <a:ext cx="6477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al Callout 6"/>
          <p:cNvSpPr/>
          <p:nvPr/>
        </p:nvSpPr>
        <p:spPr bwMode="auto">
          <a:xfrm flipH="1">
            <a:off x="3048000" y="838200"/>
            <a:ext cx="1981200" cy="883919"/>
          </a:xfrm>
          <a:prstGeom prst="wedgeEllipseCallout">
            <a:avLst>
              <a:gd name="adj1" fmla="val 57738"/>
              <a:gd name="adj2" fmla="val 15463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The recession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isn’t the only reason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for the change.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600200" y="1600200"/>
          <a:ext cx="59436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3400" y="381000"/>
            <a:ext cx="7484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Medicare and Medicaid Spending Also Decreasing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4648200"/>
          <a:ext cx="6096000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27559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b"/>
                </a:tc>
              </a:tr>
              <a:tr h="2755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Medicare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</a:t>
                      </a:r>
                    </a:p>
                  </a:txBody>
                  <a:tcPr marL="0" marR="0" marT="0" marB="0" anchor="b"/>
                </a:tc>
              </a:tr>
              <a:tr h="2755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Medicaid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</a:t>
                      </a:r>
                    </a:p>
                  </a:txBody>
                  <a:tcPr marL="0" marR="0" marT="0" marB="0" anchor="b"/>
                </a:tc>
              </a:tr>
              <a:tr h="275590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Source: Cutler D.,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Shani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N. "The Forecast Slowdown in Medicare Spending" Journal of the AMA 2/21/13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152400"/>
            <a:ext cx="53848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End of Life Care Costs</a:t>
            </a:r>
          </a:p>
          <a:p>
            <a:pPr algn="ctr"/>
            <a:r>
              <a:rPr lang="en-US" dirty="0" smtClean="0"/>
              <a:t> – surrogate for comparative costs by state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85800" y="1295400"/>
          <a:ext cx="8001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Callout 5"/>
          <p:cNvSpPr/>
          <p:nvPr/>
        </p:nvSpPr>
        <p:spPr bwMode="auto">
          <a:xfrm>
            <a:off x="2133600" y="1066800"/>
            <a:ext cx="533400" cy="536448"/>
          </a:xfrm>
          <a:prstGeom prst="wedgeEllipseCallout">
            <a:avLst>
              <a:gd name="adj1" fmla="val -166145"/>
              <a:gd name="adj2" fmla="val 14176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DC</a:t>
            </a:r>
          </a:p>
        </p:txBody>
      </p:sp>
      <p:sp>
        <p:nvSpPr>
          <p:cNvPr id="7" name="Oval Callout 6"/>
          <p:cNvSpPr/>
          <p:nvPr/>
        </p:nvSpPr>
        <p:spPr bwMode="auto">
          <a:xfrm>
            <a:off x="4267200" y="1981200"/>
            <a:ext cx="533400" cy="536448"/>
          </a:xfrm>
          <a:prstGeom prst="wedgeEllipseCallout">
            <a:avLst>
              <a:gd name="adj1" fmla="val -166145"/>
              <a:gd name="adj2" fmla="val 14176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VA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Callout 7"/>
          <p:cNvSpPr/>
          <p:nvPr/>
        </p:nvSpPr>
        <p:spPr bwMode="auto">
          <a:xfrm>
            <a:off x="2438400" y="1219200"/>
            <a:ext cx="533400" cy="536448"/>
          </a:xfrm>
          <a:prstGeom prst="wedgeEllipseCallout">
            <a:avLst>
              <a:gd name="adj1" fmla="val -166145"/>
              <a:gd name="adj2" fmla="val 14176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MD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OK, So it’s down a bit? </a:t>
            </a:r>
          </a:p>
          <a:p>
            <a:endParaRPr lang="en-US" dirty="0" smtClean="0"/>
          </a:p>
          <a:p>
            <a:r>
              <a:rPr lang="en-US" dirty="0" smtClean="0"/>
              <a:t>Is this just a trend? </a:t>
            </a:r>
          </a:p>
          <a:p>
            <a:endParaRPr lang="en-US" dirty="0" smtClean="0"/>
          </a:p>
          <a:p>
            <a:r>
              <a:rPr lang="en-US" dirty="0" smtClean="0"/>
              <a:t>Is it sustainable?</a:t>
            </a:r>
          </a:p>
          <a:p>
            <a:endParaRPr lang="en-US" dirty="0" smtClean="0"/>
          </a:p>
          <a:p>
            <a:r>
              <a:rPr lang="en-US" dirty="0" smtClean="0"/>
              <a:t>What will it take to maintain?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2133600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is about the attitude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Politically everyone seems to concur that continued cost growth is not sustainable, </a:t>
            </a:r>
          </a:p>
          <a:p>
            <a:r>
              <a:rPr lang="en-US" dirty="0" smtClean="0"/>
              <a:t>Differences arise relative to how to change</a:t>
            </a:r>
          </a:p>
          <a:p>
            <a:r>
              <a:rPr lang="en-US" dirty="0" smtClean="0"/>
              <a:t>There are reasons it is not easy</a:t>
            </a:r>
          </a:p>
          <a:p>
            <a:r>
              <a:rPr lang="en-US" dirty="0" smtClean="0"/>
              <a:t>	Deep seated self interests – top to bottom</a:t>
            </a:r>
          </a:p>
          <a:p>
            <a:r>
              <a:rPr lang="en-US" dirty="0" smtClean="0"/>
              <a:t>	Perhaps most complex business model </a:t>
            </a:r>
          </a:p>
          <a:p>
            <a:r>
              <a:rPr lang="en-US" dirty="0" smtClean="0"/>
              <a:t>	It is not </a:t>
            </a:r>
            <a:r>
              <a:rPr lang="en-US" i="1" dirty="0" smtClean="0"/>
              <a:t>just</a:t>
            </a:r>
            <a:r>
              <a:rPr lang="en-US" dirty="0" smtClean="0"/>
              <a:t> about the money</a:t>
            </a:r>
            <a:endParaRPr lang="en-US" dirty="0"/>
          </a:p>
        </p:txBody>
      </p:sp>
      <p:sp>
        <p:nvSpPr>
          <p:cNvPr id="4" name="Oval Callout 3"/>
          <p:cNvSpPr/>
          <p:nvPr/>
        </p:nvSpPr>
        <p:spPr bwMode="auto">
          <a:xfrm>
            <a:off x="6553200" y="5029200"/>
            <a:ext cx="2590800" cy="1676400"/>
          </a:xfrm>
          <a:prstGeom prst="wedgeEllipseCallout">
            <a:avLst>
              <a:gd name="adj1" fmla="val -58213"/>
              <a:gd name="adj2" fmla="val -7158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Do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not forget: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Our system does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w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hat we pay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the it to do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thoughts about Status Quo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5029200"/>
          </a:xfrm>
        </p:spPr>
        <p:txBody>
          <a:bodyPr/>
          <a:lstStyle/>
          <a:p>
            <a:r>
              <a:rPr lang="en-US" sz="2800" dirty="0" smtClean="0"/>
              <a:t>The healthcare system is comprised of people </a:t>
            </a:r>
            <a:r>
              <a:rPr lang="en-US" sz="2800" i="1" dirty="0" smtClean="0"/>
              <a:t>trying</a:t>
            </a:r>
            <a:r>
              <a:rPr lang="en-US" sz="2800" dirty="0" smtClean="0"/>
              <a:t> to do the right things</a:t>
            </a:r>
          </a:p>
          <a:p>
            <a:r>
              <a:rPr lang="en-US" sz="2800" dirty="0" smtClean="0"/>
              <a:t>Many efforts have been successful in reducing costs, improving health, extending useful fruitful lives, making us healthier longer. </a:t>
            </a:r>
          </a:p>
          <a:p>
            <a:r>
              <a:rPr lang="en-US" sz="2800" dirty="0" smtClean="0"/>
              <a:t>Science, technology, “re-engineering process” creating new professionals….all have helped. </a:t>
            </a:r>
          </a:p>
          <a:p>
            <a:r>
              <a:rPr lang="en-US" sz="2800" dirty="0" smtClean="0"/>
              <a:t>However the basic </a:t>
            </a:r>
            <a:r>
              <a:rPr lang="en-US" sz="2800" dirty="0" err="1" smtClean="0"/>
              <a:t>malaligned</a:t>
            </a:r>
            <a:r>
              <a:rPr lang="en-US" sz="2800" dirty="0" smtClean="0"/>
              <a:t> structure remains: </a:t>
            </a:r>
            <a:r>
              <a:rPr lang="en-US" sz="2800" b="1" i="1" dirty="0" smtClean="0"/>
              <a:t>we pay the system to heal us &amp; </a:t>
            </a:r>
            <a:r>
              <a:rPr lang="en-US" sz="2800" b="1" i="1" dirty="0" err="1" smtClean="0"/>
              <a:t>ya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gotta</a:t>
            </a:r>
            <a:r>
              <a:rPr lang="en-US" sz="2800" b="1" i="1" dirty="0" smtClean="0"/>
              <a:t> be sick to be healed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on Template 1b-1">
  <a:themeElements>
    <a:clrScheme name="">
      <a:dk1>
        <a:srgbClr val="000000"/>
      </a:dk1>
      <a:lt1>
        <a:srgbClr val="000000"/>
      </a:lt1>
      <a:dk2>
        <a:srgbClr val="000000"/>
      </a:dk2>
      <a:lt2>
        <a:srgbClr val="5F5F5F"/>
      </a:lt2>
      <a:accent1>
        <a:srgbClr val="FFCC00"/>
      </a:accent1>
      <a:accent2>
        <a:srgbClr val="006600"/>
      </a:accent2>
      <a:accent3>
        <a:srgbClr val="AAAAAA"/>
      </a:accent3>
      <a:accent4>
        <a:srgbClr val="000000"/>
      </a:accent4>
      <a:accent5>
        <a:srgbClr val="FFE2AA"/>
      </a:accent5>
      <a:accent6>
        <a:srgbClr val="005C00"/>
      </a:accent6>
      <a:hlink>
        <a:srgbClr val="CC00CC"/>
      </a:hlink>
      <a:folHlink>
        <a:srgbClr val="990099"/>
      </a:folHlink>
    </a:clrScheme>
    <a:fontScheme name="Mason Template 1b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on Template 1b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on Template 1b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on Template 1b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Mason Template 1b-1</Template>
  <TotalTime>398</TotalTime>
  <Words>464</Words>
  <Application>Microsoft Office PowerPoint</Application>
  <PresentationFormat>On-screen Show (4:3)</PresentationFormat>
  <Paragraphs>126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Mason Template 1b-1</vt:lpstr>
      <vt:lpstr>HealthTech Net  September 20, 2013</vt:lpstr>
      <vt:lpstr>Thidwick – our healthcare system</vt:lpstr>
      <vt:lpstr>Everything Costs More Why is this any Different? </vt:lpstr>
      <vt:lpstr>Growth Per Capita, Compared to Prior Year </vt:lpstr>
      <vt:lpstr>Slide 5</vt:lpstr>
      <vt:lpstr>Slide 6</vt:lpstr>
      <vt:lpstr>Questions for Today</vt:lpstr>
      <vt:lpstr>It is about the attitude</vt:lpstr>
      <vt:lpstr>Some thoughts about Status Quo</vt:lpstr>
      <vt:lpstr>Challenges and Changes</vt:lpstr>
      <vt:lpstr>Challenges and Changes</vt:lpstr>
      <vt:lpstr>Challenges and Changes</vt:lpstr>
      <vt:lpstr>Challenges and Changes</vt:lpstr>
      <vt:lpstr> Closing thoughts </vt:lpstr>
      <vt:lpstr>Examples of “New” Healthcare</vt:lpstr>
    </vt:vector>
  </TitlesOfParts>
  <Company>George Mason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Mason Template 1: Title Slide</dc:title>
  <dc:creator>2009 ETF</dc:creator>
  <cp:lastModifiedBy>Jesse Emerson</cp:lastModifiedBy>
  <cp:revision>12</cp:revision>
  <dcterms:created xsi:type="dcterms:W3CDTF">2010-02-22T20:01:48Z</dcterms:created>
  <dcterms:modified xsi:type="dcterms:W3CDTF">2013-09-19T18:28:18Z</dcterms:modified>
</cp:coreProperties>
</file>